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Lst>
  <p:sldSz cx="9144000" cy="6858000" type="screen4x3"/>
  <p:notesSz cx="6858000" cy="91440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B1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gs" Target="tags/tag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06CD1-6413-4FAF-BC33-3E54CB5188D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png"/><Relationship Id="rId2" Type="http://schemas.openxmlformats.org/officeDocument/2006/relationships/hyperlink" Target="mailto:customerservice@hulalahome.com" TargetMode="Externa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0.png"/><Relationship Id="rId1"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cstate="print"/>
          <a:stretch>
            <a:fillRect/>
          </a:stretch>
        </p:blipFill>
        <p:spPr>
          <a:xfrm>
            <a:off x="5519837" y="518562"/>
            <a:ext cx="2620108" cy="967154"/>
          </a:xfrm>
          <a:prstGeom prst="rect">
            <a:avLst/>
          </a:prstGeom>
        </p:spPr>
      </p:pic>
      <p:cxnSp>
        <p:nvCxnSpPr>
          <p:cNvPr id="5" name="直接连接符 4"/>
          <p:cNvCxnSpPr/>
          <p:nvPr/>
        </p:nvCxnSpPr>
        <p:spPr>
          <a:xfrm flipH="1">
            <a:off x="4563478" y="0"/>
            <a:ext cx="8522" cy="69117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657259" y="5436006"/>
            <a:ext cx="4345265" cy="291170"/>
          </a:xfrm>
          <a:prstGeom prst="rect">
            <a:avLst/>
          </a:prstGeom>
          <a:noFill/>
        </p:spPr>
        <p:txBody>
          <a:bodyPr wrap="square">
            <a:spAutoFit/>
          </a:bodyPr>
          <a:lstStyle/>
          <a:p>
            <a:r>
              <a:rPr lang="zh-CN" altLang="en-US" sz="1290" b="1" dirty="0">
                <a:latin typeface="微软雅黑" panose="020B0503020204020204" pitchFamily="34" charset="-122"/>
                <a:ea typeface="微软雅黑" panose="020B0503020204020204" pitchFamily="34" charset="-122"/>
              </a:rPr>
              <a:t>NOTE:</a:t>
            </a:r>
            <a:endParaRPr lang="zh-CN" altLang="en-US" sz="1290" b="1" dirty="0">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4572000" y="5367801"/>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5761904" y="4502813"/>
            <a:ext cx="1965748" cy="307777"/>
          </a:xfrm>
          <a:prstGeom prst="rect">
            <a:avLst/>
          </a:prstGeom>
          <a:noFill/>
        </p:spPr>
        <p:txBody>
          <a:bodyPr wrap="square">
            <a:spAutoFit/>
          </a:bodyPr>
          <a:lstStyle/>
          <a:p>
            <a:r>
              <a:rPr lang="en-US" altLang="zh-CN" sz="1290" b="1" dirty="0">
                <a:latin typeface="微软雅黑" panose="020B0503020204020204" pitchFamily="34" charset="-122"/>
                <a:ea typeface="微软雅黑" panose="020B0503020204020204" pitchFamily="34" charset="-122"/>
              </a:rPr>
              <a:t>ITEM NO.</a:t>
            </a:r>
            <a:r>
              <a:rPr lang="zh-CN" altLang="en-US" sz="1290" b="1" dirty="0">
                <a:latin typeface="微软雅黑" panose="020B0503020204020204" pitchFamily="34" charset="-122"/>
                <a:ea typeface="微软雅黑" panose="020B0503020204020204" pitchFamily="34" charset="-122"/>
              </a:rPr>
              <a:t> </a:t>
            </a:r>
            <a:r>
              <a:rPr lang="en-US" altLang="zh-CN" sz="1400" b="1" dirty="0" smtClean="0">
                <a:latin typeface="微软雅黑" panose="020B0503020204020204" pitchFamily="34" charset="-122"/>
                <a:ea typeface="微软雅黑" panose="020B0503020204020204" pitchFamily="34" charset="-122"/>
              </a:rPr>
              <a:t>SFDT0127</a:t>
            </a:r>
            <a:endParaRPr lang="zh-CN" altLang="en-US" sz="1290" b="1" dirty="0">
              <a:latin typeface="微软雅黑" panose="020B0503020204020204" pitchFamily="34" charset="-122"/>
              <a:ea typeface="微软雅黑" panose="020B0503020204020204" pitchFamily="34" charset="-122"/>
            </a:endParaRPr>
          </a:p>
        </p:txBody>
      </p:sp>
      <p:cxnSp>
        <p:nvCxnSpPr>
          <p:cNvPr id="14" name="直接连接符 13"/>
          <p:cNvCxnSpPr/>
          <p:nvPr/>
        </p:nvCxnSpPr>
        <p:spPr>
          <a:xfrm>
            <a:off x="4572000" y="5771260"/>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563478" y="6453335"/>
            <a:ext cx="4580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4643138" y="5908804"/>
            <a:ext cx="4406484" cy="433324"/>
          </a:xfrm>
          <a:prstGeom prst="rect">
            <a:avLst/>
          </a:prstGeom>
          <a:noFill/>
        </p:spPr>
        <p:txBody>
          <a:bodyPr wrap="square">
            <a:spAutoFit/>
          </a:bodyPr>
          <a:lstStyle/>
          <a:p>
            <a:r>
              <a:rPr lang="zh-CN" altLang="en-US" sz="1110" dirty="0">
                <a:latin typeface="微软雅黑" panose="020B0503020204020204" pitchFamily="34" charset="-122"/>
                <a:ea typeface="微软雅黑" panose="020B0503020204020204" pitchFamily="34" charset="-122"/>
              </a:rPr>
              <a:t>This brochure contains IMPORTANT safty info.  Please read and keep for future reference.</a:t>
            </a:r>
            <a:endParaRPr lang="zh-CN" altLang="en-US" sz="111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1560701" y="518562"/>
            <a:ext cx="1497623" cy="348109"/>
          </a:xfrm>
          <a:prstGeom prst="rect">
            <a:avLst/>
          </a:prstGeom>
          <a:noFill/>
        </p:spPr>
        <p:txBody>
          <a:bodyPr wrap="square">
            <a:spAutoFit/>
          </a:bodyPr>
          <a:lstStyle/>
          <a:p>
            <a:r>
              <a:rPr lang="zh-CN" altLang="en-US" sz="1660" b="1" dirty="0">
                <a:latin typeface="微软雅黑" panose="020B0503020204020204" pitchFamily="34" charset="-122"/>
                <a:ea typeface="微软雅黑" panose="020B0503020204020204" pitchFamily="34" charset="-122"/>
              </a:rPr>
              <a:t>WARRANTY</a:t>
            </a:r>
            <a:endParaRPr lang="zh-CN" altLang="en-US" sz="1660" b="1"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259823" y="888813"/>
            <a:ext cx="4099381" cy="1911805"/>
          </a:xfrm>
          <a:prstGeom prst="rect">
            <a:avLst/>
          </a:prstGeom>
          <a:noFill/>
        </p:spPr>
        <p:txBody>
          <a:bodyPr wrap="square">
            <a:spAutoFit/>
          </a:bodyPr>
          <a:lstStyle/>
          <a:p>
            <a:pPr algn="just">
              <a:lnSpc>
                <a:spcPct val="150000"/>
              </a:lnSpc>
            </a:pPr>
            <a:r>
              <a:rPr lang="zh-CN" altLang="en-US" sz="1000" dirty="0">
                <a:latin typeface="微软雅黑" panose="020B0503020204020204" pitchFamily="34" charset="-122"/>
                <a:ea typeface="微软雅黑" panose="020B0503020204020204" pitchFamily="34" charset="-122"/>
              </a:rPr>
              <a:t>We strive to offer high-quality products, and we also try our best to satisfy each and every customer that orders from us with product or service as needed. We provide 30 days warranty starting from the time you receive the item. Each customer must provide a record of their order such as the order number, or item receipt for any items that are out of the warranty period you may also still receive replacement parts by purchasing them with our company if they are available.</a:t>
            </a:r>
            <a:endParaRPr lang="zh-CN" altLang="en-US" sz="1000" dirty="0">
              <a:latin typeface="微软雅黑" panose="020B0503020204020204" pitchFamily="34" charset="-122"/>
              <a:ea typeface="微软雅黑" panose="020B0503020204020204" pitchFamily="34" charset="-122"/>
            </a:endParaRPr>
          </a:p>
        </p:txBody>
      </p:sp>
      <p:sp>
        <p:nvSpPr>
          <p:cNvPr id="24" name="文本框 23"/>
          <p:cNvSpPr txBox="1"/>
          <p:nvPr/>
        </p:nvSpPr>
        <p:spPr>
          <a:xfrm>
            <a:off x="-531736" y="2835343"/>
            <a:ext cx="5682495" cy="3364230"/>
          </a:xfrm>
          <a:prstGeom prst="rect">
            <a:avLst/>
          </a:prstGeom>
          <a:noFill/>
        </p:spPr>
        <p:txBody>
          <a:bodyPr wrap="square">
            <a:spAutoFit/>
          </a:bodyPr>
          <a:lstStyle/>
          <a:p>
            <a:pPr algn="ctr">
              <a:lnSpc>
                <a:spcPct val="150000"/>
              </a:lnSpc>
            </a:pPr>
            <a:r>
              <a:rPr lang="en-US" altLang="zh-CN" sz="1290" b="1" dirty="0">
                <a:latin typeface="微软雅黑" panose="020B0503020204020204" pitchFamily="34" charset="-122"/>
                <a:ea typeface="微软雅黑" panose="020B0503020204020204" pitchFamily="34" charset="-122"/>
                <a:sym typeface="+mn-ea"/>
              </a:rPr>
              <a:t> </a:t>
            </a:r>
            <a:endParaRPr lang="en-US" altLang="zh-CN" sz="1290" b="1" dirty="0">
              <a:latin typeface="微软雅黑" panose="020B0503020204020204" pitchFamily="34" charset="-122"/>
              <a:ea typeface="微软雅黑" panose="020B0503020204020204" pitchFamily="34" charset="-122"/>
              <a:sym typeface="+mn-ea"/>
            </a:endParaRPr>
          </a:p>
          <a:p>
            <a:pPr algn="ctr">
              <a:lnSpc>
                <a:spcPct val="150000"/>
              </a:lnSpc>
            </a:pPr>
            <a:r>
              <a:rPr lang="zh-CN" altLang="en-US" sz="1290" b="1" dirty="0">
                <a:latin typeface="微软雅黑" panose="020B0503020204020204" pitchFamily="34" charset="-122"/>
                <a:ea typeface="微软雅黑" panose="020B0503020204020204" pitchFamily="34" charset="-122"/>
                <a:sym typeface="+mn-ea"/>
              </a:rPr>
              <a:t>Are you having difficulty</a:t>
            </a:r>
            <a:endParaRPr lang="zh-CN" altLang="en-US" sz="1290" b="1" dirty="0">
              <a:latin typeface="微软雅黑" panose="020B0503020204020204" pitchFamily="34" charset="-122"/>
              <a:ea typeface="微软雅黑" panose="020B0503020204020204" pitchFamily="34" charset="-122"/>
            </a:endParaRPr>
          </a:p>
          <a:p>
            <a:pPr algn="ctr">
              <a:lnSpc>
                <a:spcPct val="150000"/>
              </a:lnSpc>
            </a:pPr>
            <a:r>
              <a:rPr lang="zh-CN" altLang="en-US" sz="1290" b="1" dirty="0">
                <a:latin typeface="微软雅黑" panose="020B0503020204020204" pitchFamily="34" charset="-122"/>
                <a:ea typeface="微软雅黑" panose="020B0503020204020204" pitchFamily="34" charset="-122"/>
                <a:sym typeface="+mn-ea"/>
              </a:rPr>
              <a:t>with assembly? Missing parts?</a:t>
            </a:r>
            <a:endParaRPr lang="en-US" altLang="zh-CN" sz="1290" b="1" dirty="0">
              <a:latin typeface="微软雅黑" panose="020B0503020204020204" pitchFamily="34" charset="-122"/>
              <a:ea typeface="微软雅黑" panose="020B0503020204020204" pitchFamily="34" charset="-122"/>
            </a:endParaRPr>
          </a:p>
          <a:p>
            <a:pPr algn="ctr">
              <a:lnSpc>
                <a:spcPct val="150000"/>
              </a:lnSpc>
            </a:pPr>
            <a:r>
              <a:rPr lang="zh-CN" altLang="en-US" sz="1290" b="1" dirty="0">
                <a:latin typeface="微软雅黑" panose="020B0503020204020204" pitchFamily="34" charset="-122"/>
                <a:ea typeface="微软雅黑" panose="020B0503020204020204" pitchFamily="34" charset="-122"/>
                <a:sym typeface="+mn-ea"/>
              </a:rPr>
              <a:t> </a:t>
            </a:r>
            <a:r>
              <a:rPr lang="en-US" altLang="zh-CN" sz="1290" b="1" dirty="0">
                <a:latin typeface="微软雅黑" panose="020B0503020204020204" pitchFamily="34" charset="-122"/>
                <a:ea typeface="微软雅黑" panose="020B0503020204020204" pitchFamily="34" charset="-122"/>
                <a:sym typeface="+mn-ea"/>
              </a:rPr>
              <a:t>Please send</a:t>
            </a:r>
            <a:r>
              <a:rPr lang="zh-CN" altLang="en-US" sz="1290" b="1" dirty="0">
                <a:latin typeface="微软雅黑" panose="020B0503020204020204" pitchFamily="34" charset="-122"/>
                <a:ea typeface="微软雅黑" panose="020B0503020204020204" pitchFamily="34" charset="-122"/>
                <a:sym typeface="+mn-ea"/>
              </a:rPr>
              <a:t> email with your order No</a:t>
            </a:r>
            <a:endParaRPr lang="en-US" altLang="zh-CN"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sym typeface="+mn-ea"/>
                <a:hlinkClick r:id="rId2"/>
              </a:rPr>
              <a:t>customerservice@hulalahome.com</a:t>
            </a:r>
            <a:r>
              <a:rPr lang="en-US" altLang="zh-CN" sz="1290" b="1" dirty="0">
                <a:latin typeface="微软雅黑" panose="020B0503020204020204" pitchFamily="34" charset="-122"/>
                <a:ea typeface="微软雅黑" panose="020B0503020204020204" pitchFamily="34" charset="-122"/>
                <a:sym typeface="+mn-ea"/>
              </a:rPr>
              <a:t> </a:t>
            </a:r>
            <a:endParaRPr lang="zh-CN" altLang="en-US"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sym typeface="+mn-ea"/>
              </a:rPr>
              <a:t>For return, Please check the return policy with</a:t>
            </a:r>
            <a:endParaRPr lang="en-US" altLang="zh-CN" sz="1290" b="1" dirty="0">
              <a:latin typeface="微软雅黑" panose="020B0503020204020204" pitchFamily="34" charset="-122"/>
              <a:ea typeface="微软雅黑" panose="020B0503020204020204" pitchFamily="34" charset="-122"/>
            </a:endParaRPr>
          </a:p>
          <a:p>
            <a:pPr>
              <a:lnSpc>
                <a:spcPct val="150000"/>
              </a:lnSpc>
            </a:pPr>
            <a:r>
              <a:rPr lang="en-US" altLang="zh-CN" sz="1290" b="1" dirty="0">
                <a:latin typeface="微软雅黑" panose="020B0503020204020204" pitchFamily="34" charset="-122"/>
                <a:ea typeface="微软雅黑" panose="020B0503020204020204" pitchFamily="34" charset="-122"/>
                <a:sym typeface="+mn-ea"/>
              </a:rPr>
              <a:t>                 the retailer or </a:t>
            </a:r>
            <a:r>
              <a:rPr lang="en-US" altLang="zh-CN" sz="1290" b="1" dirty="0" err="1">
                <a:latin typeface="微软雅黑" panose="020B0503020204020204" pitchFamily="34" charset="-122"/>
                <a:ea typeface="微软雅黑" panose="020B0503020204020204" pitchFamily="34" charset="-122"/>
                <a:sym typeface="+mn-ea"/>
              </a:rPr>
              <a:t>MarketPlace</a:t>
            </a:r>
            <a:r>
              <a:rPr lang="en-US" altLang="zh-CN" sz="1290" b="1" dirty="0">
                <a:latin typeface="微软雅黑" panose="020B0503020204020204" pitchFamily="34" charset="-122"/>
                <a:ea typeface="微软雅黑" panose="020B0503020204020204" pitchFamily="34" charset="-122"/>
                <a:sym typeface="+mn-ea"/>
              </a:rPr>
              <a:t> you bought from.</a:t>
            </a:r>
            <a:endParaRPr lang="en-US" altLang="zh-CN" sz="1290" b="1" dirty="0">
              <a:latin typeface="微软雅黑" panose="020B0503020204020204" pitchFamily="34" charset="-122"/>
              <a:ea typeface="微软雅黑" panose="020B0503020204020204" pitchFamily="34" charset="-122"/>
            </a:endParaRPr>
          </a:p>
          <a:p>
            <a:pPr algn="ctr">
              <a:lnSpc>
                <a:spcPct val="150000"/>
              </a:lnSpc>
            </a:pPr>
            <a:endParaRPr lang="en-US" altLang="zh-CN"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sym typeface="+mn-ea"/>
              </a:rPr>
              <a:t>Appreciated your purchasing from us. </a:t>
            </a:r>
            <a:endParaRPr lang="en-US" altLang="zh-CN"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sym typeface="+mn-ea"/>
              </a:rPr>
              <a:t>Pop up your life by our furniture piece!</a:t>
            </a:r>
            <a:endParaRPr lang="en-US" altLang="zh-CN"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sym typeface="+mn-ea"/>
              </a:rPr>
              <a:t> </a:t>
            </a:r>
            <a:endParaRPr lang="zh-CN" altLang="en-US" sz="1290" b="1" dirty="0">
              <a:latin typeface="微软雅黑" panose="020B0503020204020204" pitchFamily="34" charset="-122"/>
              <a:ea typeface="微软雅黑" panose="020B0503020204020204" pitchFamily="34" charset="-122"/>
            </a:endParaRPr>
          </a:p>
        </p:txBody>
      </p:sp>
      <p:pic>
        <p:nvPicPr>
          <p:cNvPr id="1026" name="Picture 2"/>
          <p:cNvPicPr>
            <a:picLocks noChangeAspect="1" noChangeArrowheads="1"/>
          </p:cNvPicPr>
          <p:nvPr/>
        </p:nvPicPr>
        <p:blipFill>
          <a:blip r:embed="rId3" cstate="print"/>
          <a:srcRect/>
          <a:stretch>
            <a:fillRect/>
          </a:stretch>
        </p:blipFill>
        <p:spPr bwMode="auto">
          <a:xfrm>
            <a:off x="5329239" y="2180517"/>
            <a:ext cx="2786062" cy="217240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283580" y="274515"/>
            <a:ext cx="3922705" cy="738664"/>
          </a:xfrm>
          <a:prstGeom prst="rect">
            <a:avLst/>
          </a:prstGeom>
          <a:noFill/>
        </p:spPr>
        <p:txBody>
          <a:bodyPr wrap="square">
            <a:spAutoFit/>
          </a:bodyPr>
          <a:lstStyle/>
          <a:p>
            <a:r>
              <a:rPr lang="zh-CN" altLang="en-US" sz="2400" b="1" dirty="0">
                <a:solidFill>
                  <a:srgbClr val="5FB16C"/>
                </a:solidFill>
                <a:latin typeface="微软雅黑" panose="020B0503020204020204" pitchFamily="34" charset="-122"/>
                <a:ea typeface="微软雅黑" panose="020B0503020204020204" pitchFamily="34" charset="-122"/>
              </a:rPr>
              <a:t>MAINTAINANCE</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zh-CN" altLang="en-US" b="1" dirty="0">
                <a:solidFill>
                  <a:srgbClr val="5FB16C"/>
                </a:solidFill>
                <a:latin typeface="微软雅黑" panose="020B0503020204020204" pitchFamily="34" charset="-122"/>
                <a:ea typeface="微软雅黑" panose="020B0503020204020204" pitchFamily="34" charset="-122"/>
              </a:rPr>
              <a:t>AND WARNING</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590309" y="1029219"/>
            <a:ext cx="3634450" cy="4687886"/>
          </a:xfrm>
          <a:prstGeom prst="rect">
            <a:avLst/>
          </a:prstGeom>
          <a:noFill/>
        </p:spPr>
        <p:txBody>
          <a:bodyPr wrap="square">
            <a:spAutoFit/>
          </a:bodyPr>
          <a:lstStyle/>
          <a:p>
            <a:pPr algn="just">
              <a:lnSpc>
                <a:spcPts val="1800"/>
              </a:lnSpc>
            </a:pPr>
            <a:r>
              <a:rPr lang="zh-CN" altLang="en-US" sz="1200" dirty="0">
                <a:latin typeface="微软雅黑" panose="020B0503020204020204" pitchFamily="34" charset="-122"/>
                <a:ea typeface="微软雅黑" panose="020B0503020204020204" pitchFamily="34" charset="-122"/>
              </a:rPr>
              <a:t>Keep furniture away from heat.</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clean furniture with harsh cleansers or polish. Do not use detergents, Solvents, abrasives, spray packs or leather cleaner. Use non-color mild soap with warm water clean spills(Mix 1:10 soap to water)</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place furniture under direct sunlight, material will possibly fade over time.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use on site dry Cleaning machine.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Children should not climb or jump on the furniture.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write on furniture without a padded barrier to protect the surface.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To obtain the longest lifespan of your outdoor products, avoid exposure to rain or snow, and direct sunshine for long time. Whenever possible cover the product and/or place under patio or awnings.</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Not for commercial use, For residential use only.</a:t>
            </a:r>
            <a:endParaRPr lang="zh-CN" altLang="en-US" sz="1200" dirty="0">
              <a:latin typeface="微软雅黑" panose="020B0503020204020204" pitchFamily="34" charset="-122"/>
              <a:ea typeface="微软雅黑" panose="020B0503020204020204" pitchFamily="34" charset="-122"/>
            </a:endParaRPr>
          </a:p>
        </p:txBody>
      </p:sp>
      <p:sp>
        <p:nvSpPr>
          <p:cNvPr id="12" name="文本框 11"/>
          <p:cNvSpPr txBox="1"/>
          <p:nvPr/>
        </p:nvSpPr>
        <p:spPr>
          <a:xfrm>
            <a:off x="1151074" y="5820705"/>
            <a:ext cx="4572000" cy="276999"/>
          </a:xfrm>
          <a:prstGeom prst="rect">
            <a:avLst/>
          </a:prstGeom>
          <a:noFill/>
        </p:spPr>
        <p:txBody>
          <a:bodyPr wrap="square">
            <a:spAutoFit/>
          </a:bodyPr>
          <a:lstStyle/>
          <a:p>
            <a:r>
              <a:rPr lang="zh-CN" altLang="en-US" sz="1200" dirty="0">
                <a:latin typeface="微软雅黑" panose="020B0503020204020204" pitchFamily="34" charset="-122"/>
                <a:ea typeface="微软雅黑" panose="020B0503020204020204" pitchFamily="34" charset="-122"/>
              </a:rPr>
              <a:t>Weight Limitation</a:t>
            </a:r>
            <a:endParaRPr lang="zh-CN" altLang="en-US" sz="1200" dirty="0">
              <a:latin typeface="微软雅黑" panose="020B0503020204020204" pitchFamily="34" charset="-122"/>
              <a:ea typeface="微软雅黑" panose="020B0503020204020204" pitchFamily="34" charset="-122"/>
            </a:endParaRPr>
          </a:p>
        </p:txBody>
      </p:sp>
      <p:sp>
        <p:nvSpPr>
          <p:cNvPr id="14" name="文本框 13"/>
          <p:cNvSpPr txBox="1"/>
          <p:nvPr/>
        </p:nvSpPr>
        <p:spPr>
          <a:xfrm>
            <a:off x="5487514" y="5837173"/>
            <a:ext cx="2908341" cy="276999"/>
          </a:xfrm>
          <a:prstGeom prst="rect">
            <a:avLst/>
          </a:prstGeom>
          <a:noFill/>
        </p:spPr>
        <p:txBody>
          <a:bodyPr wrap="square">
            <a:spAutoFit/>
          </a:bodyPr>
          <a:lstStyle/>
          <a:p>
            <a:r>
              <a:rPr lang="zh-CN" altLang="en-US" sz="1200" dirty="0">
                <a:latin typeface="微软雅黑" panose="020B0503020204020204" pitchFamily="34" charset="-122"/>
                <a:ea typeface="微软雅黑" panose="020B0503020204020204" pitchFamily="34" charset="-122"/>
              </a:rPr>
              <a:t>Estimated Duration Of Assembly</a:t>
            </a:r>
            <a:endParaRPr lang="zh-CN" altLang="en-US" sz="1200" dirty="0">
              <a:latin typeface="微软雅黑" panose="020B0503020204020204" pitchFamily="34" charset="-122"/>
              <a:ea typeface="微软雅黑" panose="020B0503020204020204" pitchFamily="34" charset="-122"/>
            </a:endParaRPr>
          </a:p>
        </p:txBody>
      </p:sp>
      <p:sp>
        <p:nvSpPr>
          <p:cNvPr id="16" name="文本框 15"/>
          <p:cNvSpPr txBox="1"/>
          <p:nvPr/>
        </p:nvSpPr>
        <p:spPr>
          <a:xfrm>
            <a:off x="1151074" y="6244097"/>
            <a:ext cx="4774556" cy="368300"/>
          </a:xfrm>
          <a:prstGeom prst="rect">
            <a:avLst/>
          </a:prstGeom>
          <a:noFill/>
        </p:spPr>
        <p:txBody>
          <a:bodyPr wrap="square">
            <a:spAutoFit/>
          </a:bodyPr>
          <a:lstStyle/>
          <a:p>
            <a:r>
              <a:rPr lang="en-US" altLang="zh-CN" b="1" dirty="0">
                <a:latin typeface="微软雅黑" panose="020B0503020204020204" pitchFamily="34" charset="-122"/>
                <a:ea typeface="微软雅黑" panose="020B0503020204020204" pitchFamily="34" charset="-122"/>
              </a:rPr>
              <a:t>500</a:t>
            </a:r>
            <a:r>
              <a:rPr lang="zh-CN" altLang="en-US" b="1" dirty="0">
                <a:latin typeface="微软雅黑" panose="020B0503020204020204" pitchFamily="34" charset="-122"/>
                <a:ea typeface="微软雅黑" panose="020B0503020204020204" pitchFamily="34" charset="-122"/>
              </a:rPr>
              <a:t>LBS</a:t>
            </a:r>
            <a:endParaRPr lang="zh-CN" altLang="en-US" b="1" dirty="0">
              <a:latin typeface="微软雅黑" panose="020B0503020204020204" pitchFamily="34" charset="-122"/>
              <a:ea typeface="微软雅黑" panose="020B0503020204020204" pitchFamily="34" charset="-122"/>
            </a:endParaRPr>
          </a:p>
        </p:txBody>
      </p:sp>
      <p:sp>
        <p:nvSpPr>
          <p:cNvPr id="18" name="文本框 17"/>
          <p:cNvSpPr txBox="1"/>
          <p:nvPr/>
        </p:nvSpPr>
        <p:spPr>
          <a:xfrm>
            <a:off x="5464364" y="6197871"/>
            <a:ext cx="2528562" cy="369332"/>
          </a:xfrm>
          <a:prstGeom prst="rect">
            <a:avLst/>
          </a:prstGeom>
          <a:noFill/>
        </p:spPr>
        <p:txBody>
          <a:bodyPr wrap="square">
            <a:spAutoFit/>
          </a:bodyPr>
          <a:lstStyle/>
          <a:p>
            <a:r>
              <a:rPr lang="zh-CN" altLang="en-US" b="1" dirty="0">
                <a:latin typeface="微软雅黑" panose="020B0503020204020204" pitchFamily="34" charset="-122"/>
                <a:ea typeface="微软雅黑" panose="020B0503020204020204" pitchFamily="34" charset="-122"/>
              </a:rPr>
              <a:t>5-10 MINUTES </a:t>
            </a:r>
            <a:endParaRPr lang="zh-CN" altLang="en-US" b="1" dirty="0">
              <a:latin typeface="微软雅黑" panose="020B0503020204020204" pitchFamily="34" charset="-122"/>
              <a:ea typeface="微软雅黑" panose="020B0503020204020204" pitchFamily="34" charset="-122"/>
            </a:endParaRPr>
          </a:p>
        </p:txBody>
      </p:sp>
      <p:pic>
        <p:nvPicPr>
          <p:cNvPr id="20" name="图片 19"/>
          <p:cNvPicPr>
            <a:picLocks noChangeAspect="1"/>
          </p:cNvPicPr>
          <p:nvPr/>
        </p:nvPicPr>
        <p:blipFill>
          <a:blip r:embed="rId1" cstate="print"/>
          <a:stretch>
            <a:fillRect/>
          </a:stretch>
        </p:blipFill>
        <p:spPr>
          <a:xfrm>
            <a:off x="387752" y="5841525"/>
            <a:ext cx="706055" cy="712039"/>
          </a:xfrm>
          <a:prstGeom prst="rect">
            <a:avLst/>
          </a:prstGeom>
        </p:spPr>
      </p:pic>
      <p:pic>
        <p:nvPicPr>
          <p:cNvPr id="22" name="图片 21"/>
          <p:cNvPicPr>
            <a:picLocks noChangeAspect="1"/>
          </p:cNvPicPr>
          <p:nvPr/>
        </p:nvPicPr>
        <p:blipFill>
          <a:blip r:embed="rId2" cstate="print"/>
          <a:stretch>
            <a:fillRect/>
          </a:stretch>
        </p:blipFill>
        <p:spPr>
          <a:xfrm>
            <a:off x="4937716" y="5855164"/>
            <a:ext cx="526648" cy="725604"/>
          </a:xfrm>
          <a:prstGeom prst="rect">
            <a:avLst/>
          </a:prstGeom>
        </p:spPr>
      </p:pic>
      <p:sp>
        <p:nvSpPr>
          <p:cNvPr id="23" name="椭圆 22"/>
          <p:cNvSpPr/>
          <p:nvPr/>
        </p:nvSpPr>
        <p:spPr>
          <a:xfrm>
            <a:off x="387752" y="1148470"/>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387752" y="1366421"/>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387752" y="2500093"/>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387752" y="2973136"/>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387752" y="3667076"/>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387752" y="4096140"/>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387752" y="5245991"/>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4845353" y="261015"/>
            <a:ext cx="3922704"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PARTS</a:t>
            </a:r>
            <a:endParaRPr lang="en-US" altLang="zh-CN" sz="2400"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LIST</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33" name="椭圆 32"/>
          <p:cNvSpPr/>
          <p:nvPr/>
        </p:nvSpPr>
        <p:spPr>
          <a:xfrm>
            <a:off x="387752" y="3194033"/>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3" cstate="print"/>
          <a:srcRect/>
          <a:stretch>
            <a:fillRect/>
          </a:stretch>
        </p:blipFill>
        <p:spPr bwMode="auto">
          <a:xfrm>
            <a:off x="5151120" y="1108709"/>
            <a:ext cx="3284220" cy="443745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283580" y="366875"/>
            <a:ext cx="3922705"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HARDWARE</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LIST</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4800162" y="365247"/>
            <a:ext cx="3922705"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ASSEMBLY</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INSTRUCTIONS</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283580" y="3288094"/>
            <a:ext cx="3922705" cy="369332"/>
          </a:xfrm>
          <a:prstGeom prst="rect">
            <a:avLst/>
          </a:prstGeom>
          <a:noFill/>
        </p:spPr>
        <p:txBody>
          <a:bodyPr wrap="square">
            <a:spAutoFit/>
          </a:bodyPr>
          <a:lstStyle/>
          <a:p>
            <a:r>
              <a:rPr lang="en-US" altLang="zh-CN" b="1" dirty="0">
                <a:solidFill>
                  <a:srgbClr val="5FB16C"/>
                </a:solidFill>
                <a:latin typeface="微软雅黑" panose="020B0503020204020204" pitchFamily="34" charset="-122"/>
                <a:ea typeface="微软雅黑" panose="020B0503020204020204" pitchFamily="34" charset="-122"/>
              </a:rPr>
              <a:t>SPARE</a:t>
            </a:r>
            <a:endParaRPr lang="zh-CN" altLang="en-US" sz="1400" b="1" dirty="0">
              <a:solidFill>
                <a:srgbClr val="5FB16C"/>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257906" y="5715251"/>
            <a:ext cx="4122165" cy="763735"/>
          </a:xfrm>
          <a:prstGeom prst="rect">
            <a:avLst/>
          </a:prstGeom>
          <a:noFill/>
        </p:spPr>
        <p:txBody>
          <a:bodyPr wrap="square">
            <a:spAutoFit/>
          </a:bodyPr>
          <a:lstStyle/>
          <a:p>
            <a:pPr algn="just">
              <a:lnSpc>
                <a:spcPts val="1800"/>
              </a:lnSpc>
            </a:pPr>
            <a:r>
              <a:rPr lang="zh-CN" altLang="en-US" sz="1200" dirty="0">
                <a:latin typeface="微软雅黑" panose="020B0503020204020204" pitchFamily="34" charset="-122"/>
                <a:ea typeface="微软雅黑" panose="020B0503020204020204" pitchFamily="34" charset="-122"/>
              </a:rPr>
              <a:t>Be sure to check all packing material carefully for small parts, which may have come loose inside the carton during shipment.</a:t>
            </a:r>
            <a:endParaRPr lang="zh-CN" altLang="en-US" sz="1200" dirty="0">
              <a:latin typeface="微软雅黑" panose="020B0503020204020204" pitchFamily="34" charset="-122"/>
              <a:ea typeface="微软雅黑" panose="020B0503020204020204" pitchFamily="34" charset="-122"/>
            </a:endParaRPr>
          </a:p>
        </p:txBody>
      </p:sp>
      <p:sp>
        <p:nvSpPr>
          <p:cNvPr id="18" name="文本框 17"/>
          <p:cNvSpPr txBox="1"/>
          <p:nvPr/>
        </p:nvSpPr>
        <p:spPr>
          <a:xfrm>
            <a:off x="4800162" y="5736196"/>
            <a:ext cx="4078955" cy="784830"/>
          </a:xfrm>
          <a:prstGeom prst="rect">
            <a:avLst/>
          </a:prstGeom>
          <a:noFill/>
        </p:spPr>
        <p:txBody>
          <a:bodyPr wrap="square">
            <a:spAutoFit/>
          </a:bodyPr>
          <a:lstStyle>
            <a:defPPr>
              <a:defRPr lang="en-US"/>
            </a:defPPr>
            <a:lvl1pPr algn="just">
              <a:lnSpc>
                <a:spcPts val="1800"/>
              </a:lnSpc>
              <a:defRPr sz="1200">
                <a:latin typeface="微软雅黑" panose="020B0503020204020204" pitchFamily="34" charset="-122"/>
                <a:ea typeface="微软雅黑" panose="020B0503020204020204" pitchFamily="34" charset="-122"/>
              </a:defRPr>
            </a:lvl1pPr>
          </a:lstStyle>
          <a:p>
            <a:r>
              <a:rPr lang="zh-CN" altLang="en-US" b="1" dirty="0"/>
              <a:t>STEP </a:t>
            </a:r>
            <a:r>
              <a:rPr lang="zh-CN" altLang="en-US" b="1" dirty="0" smtClean="0"/>
              <a:t>1:</a:t>
            </a:r>
            <a:r>
              <a:rPr lang="en-US" altLang="zh-CN" dirty="0" smtClean="0"/>
              <a:t>Use bolt D allen key E to attach the leg B and C to bottom of the seat A.</a:t>
            </a:r>
            <a:endParaRPr lang="en-US" altLang="zh-CN" dirty="0" smtClean="0"/>
          </a:p>
          <a:p>
            <a:endParaRPr lang="zh-CN" altLang="en-US" dirty="0"/>
          </a:p>
        </p:txBody>
      </p:sp>
      <p:pic>
        <p:nvPicPr>
          <p:cNvPr id="3074" name="Picture 2"/>
          <p:cNvPicPr>
            <a:picLocks noChangeAspect="1" noChangeArrowheads="1"/>
          </p:cNvPicPr>
          <p:nvPr/>
        </p:nvPicPr>
        <p:blipFill>
          <a:blip r:embed="rId1" cstate="print"/>
          <a:srcRect/>
          <a:stretch>
            <a:fillRect/>
          </a:stretch>
        </p:blipFill>
        <p:spPr bwMode="auto">
          <a:xfrm>
            <a:off x="4709161" y="1943100"/>
            <a:ext cx="4228011" cy="2682240"/>
          </a:xfrm>
          <a:prstGeom prst="rect">
            <a:avLst/>
          </a:prstGeom>
          <a:noFill/>
          <a:ln w="9525">
            <a:noFill/>
            <a:miter lim="800000"/>
            <a:headEnd/>
            <a:tailEnd/>
          </a:ln>
        </p:spPr>
      </p:pic>
      <p:pic>
        <p:nvPicPr>
          <p:cNvPr id="2" name="Picture 2"/>
          <p:cNvPicPr>
            <a:picLocks noChangeAspect="1" noChangeArrowheads="1"/>
          </p:cNvPicPr>
          <p:nvPr/>
        </p:nvPicPr>
        <p:blipFill>
          <a:blip r:embed="rId2" cstate="print"/>
          <a:srcRect/>
          <a:stretch>
            <a:fillRect/>
          </a:stretch>
        </p:blipFill>
        <p:spPr bwMode="auto">
          <a:xfrm>
            <a:off x="422909" y="1165860"/>
            <a:ext cx="3601329" cy="1874520"/>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481014" y="3794760"/>
            <a:ext cx="1544586" cy="187737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1032" y="5896216"/>
            <a:ext cx="4078955" cy="323165"/>
          </a:xfrm>
          <a:prstGeom prst="rect">
            <a:avLst/>
          </a:prstGeom>
          <a:noFill/>
        </p:spPr>
        <p:txBody>
          <a:bodyPr wrap="square">
            <a:spAutoFit/>
          </a:bodyPr>
          <a:lstStyle>
            <a:defPPr>
              <a:defRPr lang="en-US"/>
            </a:defPPr>
            <a:lvl1pPr algn="just">
              <a:lnSpc>
                <a:spcPts val="1800"/>
              </a:lnSpc>
              <a:defRPr sz="1200">
                <a:latin typeface="微软雅黑" panose="020B0503020204020204" pitchFamily="34" charset="-122"/>
                <a:ea typeface="微软雅黑" panose="020B0503020204020204" pitchFamily="34" charset="-122"/>
              </a:defRPr>
            </a:lvl1pPr>
          </a:lstStyle>
          <a:p>
            <a:r>
              <a:rPr lang="en-US" altLang="zh-CN" b="1" dirty="0"/>
              <a:t>STEP </a:t>
            </a:r>
            <a:r>
              <a:rPr lang="en-US" altLang="zh-CN" b="1" dirty="0" smtClean="0"/>
              <a:t>2:</a:t>
            </a:r>
            <a:r>
              <a:rPr lang="en-US" altLang="zh-CN" dirty="0" smtClean="0"/>
              <a:t>Assembly </a:t>
            </a:r>
            <a:r>
              <a:rPr lang="en-US" altLang="zh-CN" dirty="0"/>
              <a:t>completed</a:t>
            </a:r>
            <a:endParaRPr lang="zh-CN" altLang="en-US" dirty="0"/>
          </a:p>
        </p:txBody>
      </p:sp>
      <p:sp>
        <p:nvSpPr>
          <p:cNvPr id="10" name="文本框 9"/>
          <p:cNvSpPr txBox="1"/>
          <p:nvPr/>
        </p:nvSpPr>
        <p:spPr>
          <a:xfrm>
            <a:off x="353386" y="4351020"/>
            <a:ext cx="4058594" cy="1594732"/>
          </a:xfrm>
          <a:prstGeom prst="rect">
            <a:avLst/>
          </a:prstGeom>
          <a:noFill/>
        </p:spPr>
        <p:txBody>
          <a:bodyPr wrap="square">
            <a:spAutoFit/>
          </a:bodyPr>
          <a:lstStyle/>
          <a:p>
            <a:r>
              <a:rPr lang="en-US" altLang="zh-CN" sz="1200" b="1" dirty="0">
                <a:latin typeface="微软雅黑" panose="020B0503020204020204" pitchFamily="34" charset="-122"/>
                <a:ea typeface="微软雅黑" panose="020B0503020204020204" pitchFamily="34" charset="-122"/>
              </a:rPr>
              <a:t>Attention: </a:t>
            </a:r>
            <a:r>
              <a:rPr lang="en-US" altLang="zh-CN" sz="1200" b="1" dirty="0" smtClean="0">
                <a:latin typeface="微软雅黑" panose="020B0503020204020204" pitchFamily="34" charset="-122"/>
                <a:ea typeface="微软雅黑" panose="020B0503020204020204" pitchFamily="34" charset="-122"/>
              </a:rPr>
              <a:t>After installation,adjust the two foot nails</a:t>
            </a:r>
            <a:endParaRPr lang="en-US" altLang="zh-CN" sz="1200" b="1" dirty="0" smtClean="0">
              <a:latin typeface="微软雅黑" panose="020B0503020204020204" pitchFamily="34" charset="-122"/>
              <a:ea typeface="微软雅黑" panose="020B0503020204020204" pitchFamily="34" charset="-122"/>
            </a:endParaRPr>
          </a:p>
          <a:p>
            <a:r>
              <a:rPr lang="en-US" altLang="zh-CN" sz="1200" b="1" dirty="0" smtClean="0">
                <a:latin typeface="微软雅黑" panose="020B0503020204020204" pitchFamily="34" charset="-122"/>
                <a:ea typeface="微软雅黑" panose="020B0503020204020204" pitchFamily="34" charset="-122"/>
              </a:rPr>
              <a:t> infront of the chair to keep the chair </a:t>
            </a:r>
            <a:endParaRPr lang="en-US" altLang="zh-CN" sz="1200" b="1" dirty="0" smtClean="0">
              <a:latin typeface="微软雅黑" panose="020B0503020204020204" pitchFamily="34" charset="-122"/>
              <a:ea typeface="微软雅黑" panose="020B0503020204020204" pitchFamily="34" charset="-122"/>
            </a:endParaRPr>
          </a:p>
          <a:p>
            <a:r>
              <a:rPr lang="en-US" altLang="zh-CN" sz="1200" b="1" dirty="0" smtClean="0">
                <a:latin typeface="微软雅黑" panose="020B0503020204020204" pitchFamily="34" charset="-122"/>
                <a:ea typeface="微软雅黑" panose="020B0503020204020204" pitchFamily="34" charset="-122"/>
              </a:rPr>
              <a:t>balanced !</a:t>
            </a:r>
            <a:endParaRPr lang="en-US" altLang="zh-CN" sz="1200" b="1" dirty="0" smtClean="0">
              <a:latin typeface="微软雅黑" panose="020B0503020204020204" pitchFamily="34" charset="-122"/>
              <a:ea typeface="微软雅黑" panose="020B0503020204020204" pitchFamily="34" charset="-122"/>
            </a:endParaRPr>
          </a:p>
          <a:p>
            <a:r>
              <a:rPr lang="en-US" altLang="zh-CN" sz="1200" b="1" dirty="0" smtClean="0">
                <a:latin typeface="微软雅黑" panose="020B0503020204020204" pitchFamily="34" charset="-122"/>
                <a:ea typeface="微软雅黑" panose="020B0503020204020204" pitchFamily="34" charset="-122"/>
              </a:rPr>
              <a:t>Be sure to check all packing material carefully for small parts, which may have come loose inside the carton during shipment.</a:t>
            </a:r>
            <a:endParaRPr lang="en-US" altLang="zh-CN" sz="1200" b="1" dirty="0" smtClean="0">
              <a:latin typeface="微软雅黑" panose="020B0503020204020204" pitchFamily="34" charset="-122"/>
              <a:ea typeface="微软雅黑" panose="020B0503020204020204" pitchFamily="34" charset="-122"/>
            </a:endParaRPr>
          </a:p>
          <a:p>
            <a:pPr algn="just">
              <a:lnSpc>
                <a:spcPts val="1800"/>
              </a:lnSpc>
            </a:pPr>
            <a:endParaRPr lang="zh-CN" altLang="en-US" sz="1200" b="1" dirty="0">
              <a:latin typeface="微软雅黑" panose="020B0503020204020204" pitchFamily="34" charset="-122"/>
              <a:ea typeface="微软雅黑" panose="020B0503020204020204" pitchFamily="34" charset="-122"/>
            </a:endParaRPr>
          </a:p>
        </p:txBody>
      </p:sp>
      <p:pic>
        <p:nvPicPr>
          <p:cNvPr id="4098" name="Picture 2"/>
          <p:cNvPicPr>
            <a:picLocks noChangeAspect="1" noChangeArrowheads="1"/>
          </p:cNvPicPr>
          <p:nvPr/>
        </p:nvPicPr>
        <p:blipFill>
          <a:blip r:embed="rId1" cstate="print"/>
          <a:srcRect/>
          <a:stretch>
            <a:fillRect/>
          </a:stretch>
        </p:blipFill>
        <p:spPr bwMode="auto">
          <a:xfrm>
            <a:off x="758190" y="659130"/>
            <a:ext cx="2393315" cy="2094230"/>
          </a:xfrm>
          <a:prstGeom prst="rect">
            <a:avLst/>
          </a:prstGeom>
          <a:noFill/>
          <a:ln w="9525">
            <a:noFill/>
            <a:miter lim="800000"/>
            <a:headEnd/>
            <a:tailEnd/>
          </a:ln>
        </p:spPr>
      </p:pic>
      <p:pic>
        <p:nvPicPr>
          <p:cNvPr id="4" name="图片 3"/>
          <p:cNvPicPr>
            <a:picLocks noChangeAspect="1"/>
          </p:cNvPicPr>
          <p:nvPr/>
        </p:nvPicPr>
        <p:blipFill>
          <a:blip r:embed="rId2"/>
          <a:stretch>
            <a:fillRect/>
          </a:stretch>
        </p:blipFill>
        <p:spPr>
          <a:xfrm>
            <a:off x="1217295" y="2964180"/>
            <a:ext cx="2537460" cy="1176020"/>
          </a:xfrm>
          <a:prstGeom prst="rect">
            <a:avLst/>
          </a:prstGeom>
        </p:spPr>
      </p:pic>
    </p:spTree>
  </p:cSld>
  <p:clrMapOvr>
    <a:masterClrMapping/>
  </p:clrMapOvr>
</p:sld>
</file>

<file path=ppt/tags/tag1.xml><?xml version="1.0" encoding="utf-8"?>
<p:tagLst xmlns:p="http://schemas.openxmlformats.org/presentationml/2006/main">
  <p:tag name="COMMONDATA" val="eyJoZGlkIjoiNGMyNTBjNjgxNjNmOTBlN2I2YzZhZjA3MTRiYzk2OGEifQ=="/>
  <p:tag name="KSO_WPP_MARK_KEY" val="b653a14e-7980-4000-a49c-dcf4b7cb5720"/>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2232</Words>
  <Application>WPS 演示</Application>
  <PresentationFormat>全屏显示(4:3)</PresentationFormat>
  <Paragraphs>66</Paragraphs>
  <Slides>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4</vt:i4>
      </vt:variant>
    </vt:vector>
  </HeadingPairs>
  <TitlesOfParts>
    <vt:vector size="14" baseType="lpstr">
      <vt:lpstr>Arial</vt:lpstr>
      <vt:lpstr>宋体</vt:lpstr>
      <vt:lpstr>Wingdings</vt:lpstr>
      <vt:lpstr>微软雅黑</vt:lpstr>
      <vt:lpstr>Arial Unicode MS</vt:lpstr>
      <vt:lpstr>Calibri Light</vt:lpstr>
      <vt:lpstr>等线 Light</vt:lpstr>
      <vt:lpstr>等线</vt:lpstr>
      <vt:lpstr>Calibri</vt:lpstr>
      <vt:lpstr>Office 主题​​</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39463</dc:creator>
  <cp:lastModifiedBy>Administrator</cp:lastModifiedBy>
  <cp:revision>17</cp:revision>
  <dcterms:created xsi:type="dcterms:W3CDTF">2021-04-19T12:55:00Z</dcterms:created>
  <dcterms:modified xsi:type="dcterms:W3CDTF">2022-12-15T07:15:09Z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E697264119C04F61813C804D0B1E7077</vt:lpwstr>
  </property>
  <property fmtid="{D5CDD505-2E9C-101B-9397-08002B2CF9AE}" pid="3" name="KSOProductBuildVer">
    <vt:lpwstr>2052-11.1.0.12763</vt:lpwstr>
  </property>
</Properties>
</file>